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58" r:id="rId4"/>
    <p:sldId id="260" r:id="rId5"/>
    <p:sldId id="267" r:id="rId6"/>
    <p:sldId id="268" r:id="rId7"/>
    <p:sldId id="261" r:id="rId8"/>
    <p:sldId id="269" r:id="rId9"/>
    <p:sldId id="262" r:id="rId10"/>
    <p:sldId id="270" r:id="rId11"/>
    <p:sldId id="263" r:id="rId12"/>
    <p:sldId id="271" r:id="rId13"/>
    <p:sldId id="265" r:id="rId14"/>
    <p:sldId id="272" r:id="rId15"/>
    <p:sldId id="266" r:id="rId16"/>
    <p:sldId id="294" r:id="rId17"/>
    <p:sldId id="293"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9E820-18DB-4355-A5FB-4659A86138E2}" v="293" dt="2022-05-19T06:07:39.059"/>
    <p1510:client id="{AD698EF3-4BBE-4D2C-87A0-2B9CB0BA7FA0}" v="939" dt="2022-05-18T14:43:16.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7D473DD-763C-468F-BEB5-24EAF40E29E2}"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243664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D473DD-763C-468F-BEB5-24EAF40E29E2}"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290526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D473DD-763C-468F-BEB5-24EAF40E29E2}"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1340861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D473DD-763C-468F-BEB5-24EAF40E29E2}"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417943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D473DD-763C-468F-BEB5-24EAF40E29E2}" type="datetimeFigureOut">
              <a:rPr lang="en-IN" smtClean="0"/>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2994087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7D473DD-763C-468F-BEB5-24EAF40E29E2}" type="datetimeFigureOut">
              <a:rPr lang="en-IN" smtClean="0"/>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254923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7D473DD-763C-468F-BEB5-24EAF40E29E2}" type="datetimeFigureOut">
              <a:rPr lang="en-IN" smtClean="0"/>
              <a:t>18-05-2022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240921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7D473DD-763C-468F-BEB5-24EAF40E29E2}" type="datetimeFigureOut">
              <a:rPr lang="en-IN" smtClean="0"/>
              <a:t>18-05-2022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403511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473DD-763C-468F-BEB5-24EAF40E29E2}" type="datetimeFigureOut">
              <a:rPr lang="en-IN" smtClean="0"/>
              <a:t>18-05-2022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3525912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D473DD-763C-468F-BEB5-24EAF40E29E2}" type="datetimeFigureOut">
              <a:rPr lang="en-IN" smtClean="0"/>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381608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D473DD-763C-468F-BEB5-24EAF40E29E2}" type="datetimeFigureOut">
              <a:rPr lang="en-IN" smtClean="0"/>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DD8B3E-3148-4931-A471-15C533BA799E}" type="slidenum">
              <a:rPr lang="en-IN" smtClean="0"/>
              <a:t>‹#›</a:t>
            </a:fld>
            <a:endParaRPr lang="en-IN"/>
          </a:p>
        </p:txBody>
      </p:sp>
    </p:spTree>
    <p:extLst>
      <p:ext uri="{BB962C8B-B14F-4D97-AF65-F5344CB8AC3E}">
        <p14:creationId xmlns:p14="http://schemas.microsoft.com/office/powerpoint/2010/main" val="78214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473DD-763C-468F-BEB5-24EAF40E29E2}" type="datetimeFigureOut">
              <a:rPr lang="en-IN" smtClean="0"/>
              <a:t>18-05-2022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D8B3E-3148-4931-A471-15C533BA799E}" type="slidenum">
              <a:rPr lang="en-IN" smtClean="0"/>
              <a:t>‹#›</a:t>
            </a:fld>
            <a:endParaRPr lang="en-IN"/>
          </a:p>
        </p:txBody>
      </p:sp>
    </p:spTree>
    <p:extLst>
      <p:ext uri="{BB962C8B-B14F-4D97-AF65-F5344CB8AC3E}">
        <p14:creationId xmlns:p14="http://schemas.microsoft.com/office/powerpoint/2010/main" val="414700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564904"/>
            <a:ext cx="7317644" cy="646331"/>
          </a:xfrm>
          <a:prstGeom prst="rect">
            <a:avLst/>
          </a:prstGeom>
          <a:noFill/>
        </p:spPr>
        <p:txBody>
          <a:bodyPr wrap="none" lIns="91440" tIns="45720" rIns="91440" bIns="45720" rtlCol="0" anchor="t">
            <a:spAutoFit/>
          </a:bodyPr>
          <a:lstStyle/>
          <a:p>
            <a:r>
              <a:rPr lang="en-US" sz="3600" dirty="0">
                <a:solidFill>
                  <a:srgbClr val="FF0000"/>
                </a:solidFill>
              </a:rPr>
              <a:t>       </a:t>
            </a:r>
            <a:r>
              <a:rPr lang="en-US" sz="3600" u="sng" dirty="0">
                <a:solidFill>
                  <a:srgbClr val="FF0000"/>
                </a:solidFill>
                <a:latin typeface="Times New Roman"/>
                <a:cs typeface="Arial"/>
              </a:rPr>
              <a:t>ANALYSING COVID IN INDIA</a:t>
            </a:r>
            <a:r>
              <a:rPr lang="en-US" sz="3600" u="sng" dirty="0">
                <a:solidFill>
                  <a:srgbClr val="FF0000"/>
                </a:solidFill>
                <a:latin typeface="Arial"/>
                <a:cs typeface="Arial"/>
              </a:rPr>
              <a:t> </a:t>
            </a:r>
            <a:endParaRPr lang="en-IN" sz="3600" u="sng">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3930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5A1746-E116-2509-1894-003F6169B574}"/>
              </a:ext>
            </a:extLst>
          </p:cNvPr>
          <p:cNvSpPr txBox="1"/>
          <p:nvPr/>
        </p:nvSpPr>
        <p:spPr>
          <a:xfrm>
            <a:off x="442087" y="1311144"/>
            <a:ext cx="78441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Arial"/>
              </a:rPr>
              <a:t>To calculate COVID-19 death counts stratified by race/ethnicity, sex, and age for the year 2020. Additionally, the researchers were also interested in determining the mortality rates for each race/ethnicity-sex-age stratum and age-adjusted mortality rates.</a:t>
            </a:r>
            <a:r>
              <a:rPr lang="en-US" dirty="0">
                <a:latin typeface="Arial"/>
                <a:cs typeface="Arial"/>
              </a:rPr>
              <a:t>​</a:t>
            </a:r>
            <a:endParaRPr lang="en-US" dirty="0">
              <a:latin typeface="Calibri"/>
              <a:ea typeface="Calibri"/>
              <a:cs typeface="Calibri"/>
            </a:endParaRPr>
          </a:p>
          <a:p>
            <a:pPr marL="285750" indent="-285750">
              <a:buFont typeface="Arial"/>
              <a:buChar char="•"/>
            </a:pPr>
            <a:br>
              <a:rPr lang="en-US" dirty="0">
                <a:latin typeface="Arial"/>
                <a:cs typeface="Arial"/>
              </a:rPr>
            </a:br>
            <a:r>
              <a:rPr lang="en-US" dirty="0">
                <a:latin typeface="Arial"/>
              </a:rPr>
              <a:t>Corona virus spread rapidly, We have to know the data of deaths-identifies the patient demographics</a:t>
            </a:r>
            <a:r>
              <a:rPr lang="en-US" dirty="0">
                <a:latin typeface="Arial"/>
                <a:cs typeface="Arial"/>
              </a:rPr>
              <a:t>​</a:t>
            </a:r>
            <a:endParaRPr lang="en-US">
              <a:ea typeface="Calibri"/>
              <a:cs typeface="Calibri"/>
            </a:endParaRPr>
          </a:p>
        </p:txBody>
      </p:sp>
    </p:spTree>
    <p:extLst>
      <p:ext uri="{BB962C8B-B14F-4D97-AF65-F5344CB8AC3E}">
        <p14:creationId xmlns:p14="http://schemas.microsoft.com/office/powerpoint/2010/main" val="16190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236" y="68001"/>
            <a:ext cx="7581528" cy="3813339"/>
          </a:xfrm>
        </p:spPr>
        <p:txBody>
          <a:bodyPr>
            <a:normAutofit fontScale="90000"/>
          </a:bodyPr>
          <a:lstStyle/>
          <a:p>
            <a:br>
              <a:rPr lang="en-IN" sz="3600" dirty="0"/>
            </a:br>
            <a:br>
              <a:rPr lang="en-IN" sz="3600" dirty="0"/>
            </a:br>
            <a:br>
              <a:rPr lang="en-IN" sz="3600" dirty="0"/>
            </a:br>
            <a:br>
              <a:rPr lang="en-IN" sz="3600" dirty="0"/>
            </a:br>
            <a:br>
              <a:rPr lang="en-IN" sz="3600" dirty="0">
                <a:solidFill>
                  <a:srgbClr val="FF0000"/>
                </a:solidFill>
              </a:rPr>
            </a:br>
            <a:r>
              <a:rPr lang="en-IN" sz="3600" dirty="0">
                <a:solidFill>
                  <a:srgbClr val="FF0000"/>
                </a:solidFill>
                <a:latin typeface="Arial"/>
                <a:cs typeface="Arial"/>
              </a:rPr>
              <a:t>4. Provides key insights for new policy formation like lockdown extension </a:t>
            </a:r>
            <a:br>
              <a:rPr lang="en-IN" sz="3600" dirty="0">
                <a:solidFill>
                  <a:srgbClr val="FF0000"/>
                </a:solidFill>
              </a:rPr>
            </a:br>
            <a:br>
              <a:rPr lang="en-IN" sz="3600" dirty="0">
                <a:solidFill>
                  <a:srgbClr val="FF0000"/>
                </a:solidFill>
              </a:rPr>
            </a:br>
            <a:endParaRPr lang="en-US" sz="2000">
              <a:latin typeface="Arial"/>
            </a:endParaRPr>
          </a:p>
        </p:txBody>
      </p:sp>
    </p:spTree>
    <p:extLst>
      <p:ext uri="{BB962C8B-B14F-4D97-AF65-F5344CB8AC3E}">
        <p14:creationId xmlns:p14="http://schemas.microsoft.com/office/powerpoint/2010/main" val="7653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9CC9F6-ABFE-385B-678C-9A20C229ED83}"/>
              </a:ext>
            </a:extLst>
          </p:cNvPr>
          <p:cNvSpPr txBox="1"/>
          <p:nvPr/>
        </p:nvSpPr>
        <p:spPr>
          <a:xfrm>
            <a:off x="347624" y="328731"/>
            <a:ext cx="823148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IN" dirty="0">
              <a:latin typeface="Arial"/>
            </a:endParaRPr>
          </a:p>
          <a:p>
            <a:endParaRPr lang="en-IN" dirty="0">
              <a:latin typeface="Arial"/>
            </a:endParaRPr>
          </a:p>
          <a:p>
            <a:endParaRPr lang="en-IN" dirty="0">
              <a:latin typeface="Arial"/>
              <a:cs typeface="Arial"/>
            </a:endParaRPr>
          </a:p>
          <a:p>
            <a:r>
              <a:rPr lang="en-IN" dirty="0">
                <a:latin typeface="Arial"/>
              </a:rPr>
              <a:t>As we know that corona virus has a capacity of very fast spreading, the government has taken the decision of lockdown</a:t>
            </a:r>
            <a:r>
              <a:rPr lang="en-US" dirty="0">
                <a:latin typeface="Arial"/>
                <a:cs typeface="Arial"/>
              </a:rPr>
              <a:t>​</a:t>
            </a:r>
            <a:br>
              <a:rPr lang="en-US" dirty="0">
                <a:latin typeface="Arial"/>
                <a:cs typeface="Arial"/>
              </a:rPr>
            </a:br>
            <a:r>
              <a:rPr lang="en-US" dirty="0">
                <a:ea typeface="Calibri"/>
                <a:cs typeface="Calibri"/>
              </a:rPr>
              <a:t>​</a:t>
            </a:r>
            <a:br>
              <a:rPr lang="en-US" dirty="0">
                <a:ea typeface="Calibri"/>
                <a:cs typeface="Calibri"/>
              </a:rPr>
            </a:br>
            <a:r>
              <a:rPr lang="en-IN" b="1" dirty="0">
                <a:latin typeface="Arial"/>
              </a:rPr>
              <a:t>Lockdown</a:t>
            </a:r>
            <a:r>
              <a:rPr lang="en-US" dirty="0">
                <a:latin typeface="Arial"/>
                <a:cs typeface="Arial"/>
              </a:rPr>
              <a:t>​</a:t>
            </a:r>
            <a:br>
              <a:rPr lang="en-US" dirty="0">
                <a:latin typeface="Arial"/>
                <a:cs typeface="Arial"/>
              </a:rPr>
            </a:br>
            <a:r>
              <a:rPr lang="en-US" dirty="0">
                <a:latin typeface="Arial"/>
              </a:rPr>
              <a:t>A lockdown is an emergency protocol that prevents people from leaving a given area. A full lockdown implies that you must stay where you are and not exit or enter a building or the given area.</a:t>
            </a:r>
            <a:r>
              <a:rPr lang="en-US" dirty="0">
                <a:latin typeface="Arial"/>
                <a:cs typeface="Arial"/>
              </a:rPr>
              <a:t>​</a:t>
            </a:r>
            <a:br>
              <a:rPr lang="en-US" dirty="0">
                <a:latin typeface="Arial"/>
                <a:cs typeface="Arial"/>
              </a:rPr>
            </a:br>
            <a:r>
              <a:rPr lang="en-US" dirty="0">
                <a:latin typeface="Arial"/>
                <a:cs typeface="Arial"/>
              </a:rPr>
              <a:t>​</a:t>
            </a:r>
            <a:br>
              <a:rPr lang="en-US" dirty="0">
                <a:latin typeface="Arial"/>
                <a:cs typeface="Arial"/>
              </a:rPr>
            </a:br>
            <a:r>
              <a:rPr lang="en-US" b="1" dirty="0">
                <a:latin typeface="Arial"/>
              </a:rPr>
              <a:t>Lockdown Extension</a:t>
            </a:r>
            <a:r>
              <a:rPr lang="en-US" dirty="0">
                <a:latin typeface="Arial"/>
                <a:cs typeface="Arial"/>
              </a:rPr>
              <a:t>​</a:t>
            </a:r>
            <a:br>
              <a:rPr lang="en-US" dirty="0">
                <a:latin typeface="Arial"/>
                <a:cs typeface="Arial"/>
              </a:rPr>
            </a:br>
            <a:r>
              <a:rPr lang="en-US" dirty="0">
                <a:latin typeface="Arial"/>
              </a:rPr>
              <a:t>As the covid cases increased enormously, the lockdown has been extended by the government</a:t>
            </a:r>
            <a:r>
              <a:rPr lang="en-US" dirty="0">
                <a:latin typeface="Arial"/>
                <a:cs typeface="Arial"/>
              </a:rPr>
              <a:t>​</a:t>
            </a:r>
            <a:br>
              <a:rPr lang="en-US" dirty="0">
                <a:latin typeface="Arial"/>
                <a:cs typeface="Arial"/>
              </a:rPr>
            </a:br>
            <a:r>
              <a:rPr lang="en-US" dirty="0">
                <a:latin typeface="Arial"/>
                <a:cs typeface="Arial"/>
              </a:rPr>
              <a:t>​</a:t>
            </a:r>
            <a:br>
              <a:rPr lang="en-US" dirty="0">
                <a:latin typeface="Arial"/>
                <a:cs typeface="Arial"/>
              </a:rPr>
            </a:br>
            <a:r>
              <a:rPr lang="en-US" dirty="0">
                <a:ea typeface="Calibri"/>
                <a:cs typeface="Calibri"/>
              </a:rPr>
              <a:t>​</a:t>
            </a:r>
            <a:endParaRPr lang="en-US"/>
          </a:p>
        </p:txBody>
      </p:sp>
      <p:sp>
        <p:nvSpPr>
          <p:cNvPr id="4" name="TextBox 3">
            <a:extLst>
              <a:ext uri="{FF2B5EF4-FFF2-40B4-BE49-F238E27FC236}">
                <a16:creationId xmlns:a16="http://schemas.microsoft.com/office/drawing/2014/main" id="{23DEAECC-83F8-282D-E7AD-025873FC0E93}"/>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3908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88640"/>
            <a:ext cx="7697644" cy="5040560"/>
          </a:xfrm>
        </p:spPr>
        <p:txBody>
          <a:bodyPr>
            <a:noAutofit/>
          </a:bodyPr>
          <a:lstStyle/>
          <a:p>
            <a:br>
              <a:rPr lang="en-IN" sz="3600" dirty="0">
                <a:latin typeface="Arial" panose="020B0604020202020204" pitchFamily="34" charset="0"/>
                <a:cs typeface="Arial" panose="020B0604020202020204" pitchFamily="34" charset="0"/>
              </a:rPr>
            </a:br>
            <a:br>
              <a:rPr lang="en-IN" sz="3600" dirty="0">
                <a:latin typeface="Arial" panose="020B0604020202020204" pitchFamily="34" charset="0"/>
                <a:cs typeface="Arial" panose="020B0604020202020204" pitchFamily="34" charset="0"/>
              </a:rPr>
            </a:br>
            <a:r>
              <a:rPr lang="en-IN" sz="3600" dirty="0">
                <a:solidFill>
                  <a:srgbClr val="FF0000"/>
                </a:solidFill>
                <a:latin typeface="Arial"/>
                <a:cs typeface="Arial"/>
              </a:rPr>
              <a:t>6. Average time taken by patients to recover, average time a patient </a:t>
            </a:r>
            <a:br>
              <a:rPr lang="en-IN" sz="3600" dirty="0">
                <a:solidFill>
                  <a:srgbClr val="FF0000"/>
                </a:solidFill>
                <a:latin typeface="Arial" panose="020B0604020202020204" pitchFamily="34" charset="0"/>
                <a:cs typeface="Arial" panose="020B0604020202020204" pitchFamily="34" charset="0"/>
              </a:rPr>
            </a:br>
            <a:br>
              <a:rPr lang="en-IN" sz="3600" dirty="0">
                <a:solidFill>
                  <a:srgbClr val="FF0000"/>
                </a:solidFill>
                <a:latin typeface="Arial" panose="020B0604020202020204" pitchFamily="34" charset="0"/>
                <a:cs typeface="Arial" panose="020B0604020202020204" pitchFamily="34" charset="0"/>
              </a:rPr>
            </a:br>
            <a:br>
              <a:rPr lang="en-IN" sz="3600" dirty="0">
                <a:latin typeface="Arial" panose="020B0604020202020204" pitchFamily="34" charset="0"/>
                <a:cs typeface="Arial" panose="020B0604020202020204" pitchFamily="34" charset="0"/>
              </a:rPr>
            </a:br>
            <a:r>
              <a:rPr lang="en-IN" sz="2400" dirty="0">
                <a:latin typeface="Arial"/>
                <a:cs typeface="Arial"/>
              </a:rPr>
              <a:t>To identify the spread of the disease, we have to analyse the average recovery time, all that data analysis should be done.</a:t>
            </a:r>
            <a:br>
              <a:rPr lang="en-IN" sz="2400" dirty="0">
                <a:latin typeface="Arial" panose="020B0604020202020204" pitchFamily="34" charset="0"/>
                <a:cs typeface="Arial" panose="020B0604020202020204" pitchFamily="34" charset="0"/>
              </a:rPr>
            </a:b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204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8481-092E-D4AF-0081-9EB84855552E}"/>
              </a:ext>
            </a:extLst>
          </p:cNvPr>
          <p:cNvSpPr>
            <a:spLocks noGrp="1"/>
          </p:cNvSpPr>
          <p:nvPr>
            <p:ph type="title"/>
          </p:nvPr>
        </p:nvSpPr>
        <p:spPr>
          <a:xfrm>
            <a:off x="457200" y="1360960"/>
            <a:ext cx="8229600" cy="56678"/>
          </a:xfrm>
        </p:spPr>
        <p:txBody>
          <a:bodyPr>
            <a:noAutofit/>
          </a:bodyPr>
          <a:lstStyle/>
          <a:p>
            <a:r>
              <a:rPr lang="en-IN" sz="2800" dirty="0">
                <a:latin typeface="Arial"/>
                <a:cs typeface="Arial"/>
              </a:rPr>
              <a:t>To identify the spread of the disease, we have to analyse the average recovery time, all that data analysis should be done</a:t>
            </a:r>
            <a:endParaRPr lang="en-US" sz="2800" dirty="0"/>
          </a:p>
        </p:txBody>
      </p:sp>
      <p:pic>
        <p:nvPicPr>
          <p:cNvPr id="3" name="Picture 3" descr="Table&#10;&#10;Description automatically generated">
            <a:extLst>
              <a:ext uri="{FF2B5EF4-FFF2-40B4-BE49-F238E27FC236}">
                <a16:creationId xmlns:a16="http://schemas.microsoft.com/office/drawing/2014/main" id="{CCDEEB11-6A98-C747-AEE2-4FABDD5AE51B}"/>
              </a:ext>
            </a:extLst>
          </p:cNvPr>
          <p:cNvPicPr>
            <a:picLocks noChangeAspect="1"/>
          </p:cNvPicPr>
          <p:nvPr/>
        </p:nvPicPr>
        <p:blipFill>
          <a:blip r:embed="rId2"/>
          <a:stretch>
            <a:fillRect/>
          </a:stretch>
        </p:blipFill>
        <p:spPr>
          <a:xfrm>
            <a:off x="1292252" y="2434600"/>
            <a:ext cx="5879364" cy="3254602"/>
          </a:xfrm>
          <a:prstGeom prst="rect">
            <a:avLst/>
          </a:prstGeom>
        </p:spPr>
      </p:pic>
    </p:spTree>
    <p:extLst>
      <p:ext uri="{BB962C8B-B14F-4D97-AF65-F5344CB8AC3E}">
        <p14:creationId xmlns:p14="http://schemas.microsoft.com/office/powerpoint/2010/main" val="4206147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967335"/>
            <a:ext cx="4572000" cy="369332"/>
          </a:xfrm>
          <a:prstGeom prst="rect">
            <a:avLst/>
          </a:prstGeom>
        </p:spPr>
        <p:txBody>
          <a:bodyPr>
            <a:spAutoFit/>
          </a:bodyPr>
          <a:lstStyle/>
          <a:p>
            <a:r>
              <a:rPr lang="en-IN" dirty="0"/>
              <a:t> </a:t>
            </a:r>
          </a:p>
        </p:txBody>
      </p:sp>
      <p:sp>
        <p:nvSpPr>
          <p:cNvPr id="3" name="Title 2"/>
          <p:cNvSpPr>
            <a:spLocks noGrp="1"/>
          </p:cNvSpPr>
          <p:nvPr>
            <p:ph type="title"/>
          </p:nvPr>
        </p:nvSpPr>
        <p:spPr>
          <a:xfrm>
            <a:off x="145289" y="2109638"/>
            <a:ext cx="8229600" cy="2088232"/>
          </a:xfrm>
        </p:spPr>
        <p:txBody>
          <a:bodyPr>
            <a:noAutofit/>
          </a:bodyPr>
          <a:lstStyle/>
          <a:p>
            <a:r>
              <a:rPr lang="en-IN" sz="3600" dirty="0">
                <a:solidFill>
                  <a:srgbClr val="FF0000"/>
                </a:solidFill>
                <a:latin typeface="Arial"/>
                <a:cs typeface="Arial"/>
              </a:rPr>
              <a:t>7. To track load on healthcare facility and predict number of ventilators</a:t>
            </a:r>
            <a:br>
              <a:rPr lang="en-IN" sz="3600" dirty="0">
                <a:solidFill>
                  <a:srgbClr val="FF0000"/>
                </a:solidFill>
                <a:latin typeface="Arial" panose="020B0604020202020204" pitchFamily="34" charset="0"/>
                <a:cs typeface="Arial" panose="020B0604020202020204" pitchFamily="34" charset="0"/>
              </a:rPr>
            </a:br>
            <a:r>
              <a:rPr lang="en-IN" sz="3600" dirty="0">
                <a:solidFill>
                  <a:srgbClr val="FF0000"/>
                </a:solidFill>
                <a:latin typeface="Arial"/>
                <a:cs typeface="Arial"/>
              </a:rPr>
              <a:t> required in future   </a:t>
            </a:r>
            <a:br>
              <a:rPr lang="en-IN" sz="3600" dirty="0">
                <a:solidFill>
                  <a:srgbClr val="FF0000"/>
                </a:solidFill>
                <a:latin typeface="Arial" panose="020B0604020202020204" pitchFamily="34" charset="0"/>
                <a:cs typeface="Arial" panose="020B0604020202020204" pitchFamily="34" charset="0"/>
              </a:rPr>
            </a:br>
            <a:endParaRPr lang="en-IN"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587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2EC8C3CD-186E-B433-7DBE-3C5AAB2D889A}"/>
              </a:ext>
            </a:extLst>
          </p:cNvPr>
          <p:cNvSpPr txBox="1"/>
          <p:nvPr/>
        </p:nvSpPr>
        <p:spPr>
          <a:xfrm>
            <a:off x="149251" y="-1890"/>
            <a:ext cx="8741588" cy="25853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solidFill>
                  <a:srgbClr val="101010"/>
                </a:solidFill>
                <a:latin typeface="inherit"/>
              </a:rPr>
              <a:t>Currently, almost all suspected cases of coronavirus are referred to government hospitals and it’s important to assess where we stand in terms of medical capacity to provide necessary healthcare to the affected individuals. </a:t>
            </a:r>
            <a:endParaRPr lang="en-US"/>
          </a:p>
          <a:p>
            <a:pPr marL="285750" indent="-285750">
              <a:buFont typeface="Arial"/>
              <a:buChar char="•"/>
            </a:pPr>
            <a:endParaRPr lang="en-US" dirty="0">
              <a:solidFill>
                <a:srgbClr val="101010"/>
              </a:solidFill>
              <a:latin typeface="inherit"/>
            </a:endParaRPr>
          </a:p>
          <a:p>
            <a:endParaRPr lang="en-US" dirty="0">
              <a:solidFill>
                <a:srgbClr val="101010"/>
              </a:solidFill>
              <a:latin typeface="inherit"/>
            </a:endParaRPr>
          </a:p>
          <a:p>
            <a:pPr marL="285750" indent="-285750">
              <a:buFont typeface="Arial"/>
              <a:buChar char="•"/>
            </a:pPr>
            <a:r>
              <a:rPr lang="en-US" dirty="0">
                <a:solidFill>
                  <a:srgbClr val="101010"/>
                </a:solidFill>
                <a:latin typeface="inherit"/>
              </a:rPr>
              <a:t>In this piece we focus on availability of government hospital beds[1] for major states in India. Using data from National Health Profile–2019, we observed that there are 7,13,986 total government hospital beds available in India. This amounts to 0.55 beds per 1000 population</a:t>
            </a:r>
          </a:p>
        </p:txBody>
      </p:sp>
      <p:pic>
        <p:nvPicPr>
          <p:cNvPr id="5" name="Picture 5" descr="A picture containing map&#10;&#10;Description automatically generated">
            <a:extLst>
              <a:ext uri="{FF2B5EF4-FFF2-40B4-BE49-F238E27FC236}">
                <a16:creationId xmlns:a16="http://schemas.microsoft.com/office/drawing/2014/main" id="{BBA02256-9C5C-46F1-3026-23BA6CBDFE93}"/>
              </a:ext>
            </a:extLst>
          </p:cNvPr>
          <p:cNvPicPr>
            <a:picLocks noChangeAspect="1"/>
          </p:cNvPicPr>
          <p:nvPr/>
        </p:nvPicPr>
        <p:blipFill>
          <a:blip r:embed="rId2"/>
          <a:stretch>
            <a:fillRect/>
          </a:stretch>
        </p:blipFill>
        <p:spPr>
          <a:xfrm>
            <a:off x="810491" y="2754813"/>
            <a:ext cx="6975133" cy="3870530"/>
          </a:xfrm>
          <a:prstGeom prst="rect">
            <a:avLst/>
          </a:prstGeom>
        </p:spPr>
      </p:pic>
    </p:spTree>
    <p:extLst>
      <p:ext uri="{BB962C8B-B14F-4D97-AF65-F5344CB8AC3E}">
        <p14:creationId xmlns:p14="http://schemas.microsoft.com/office/powerpoint/2010/main" val="1654132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6A1D-C0D3-F60A-1B99-CBED330504D9}"/>
              </a:ext>
            </a:extLst>
          </p:cNvPr>
          <p:cNvSpPr>
            <a:spLocks noGrp="1"/>
          </p:cNvSpPr>
          <p:nvPr>
            <p:ph type="title"/>
          </p:nvPr>
        </p:nvSpPr>
        <p:spPr>
          <a:xfrm>
            <a:off x="485539" y="2286696"/>
            <a:ext cx="8229600" cy="1143000"/>
          </a:xfrm>
        </p:spPr>
        <p:txBody>
          <a:bodyPr/>
          <a:lstStyle/>
          <a:p>
            <a:r>
              <a:rPr lang="en-US" dirty="0">
                <a:solidFill>
                  <a:srgbClr val="FF0000"/>
                </a:solidFill>
                <a:latin typeface="Times"/>
                <a:cs typeface="Calibri"/>
              </a:rPr>
              <a:t>Coding and outputs</a:t>
            </a:r>
            <a:endParaRPr lang="en-US" dirty="0">
              <a:solidFill>
                <a:srgbClr val="FF0000"/>
              </a:solidFill>
              <a:latin typeface="Times"/>
            </a:endParaRPr>
          </a:p>
        </p:txBody>
      </p:sp>
    </p:spTree>
    <p:extLst>
      <p:ext uri="{BB962C8B-B14F-4D97-AF65-F5344CB8AC3E}">
        <p14:creationId xmlns:p14="http://schemas.microsoft.com/office/powerpoint/2010/main" val="25521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41FF5F2A-CBEB-7E63-6091-57E5FA4CC0C4}"/>
              </a:ext>
            </a:extLst>
          </p:cNvPr>
          <p:cNvPicPr>
            <a:picLocks noChangeAspect="1"/>
          </p:cNvPicPr>
          <p:nvPr/>
        </p:nvPicPr>
        <p:blipFill>
          <a:blip r:embed="rId2"/>
          <a:stretch>
            <a:fillRect/>
          </a:stretch>
        </p:blipFill>
        <p:spPr>
          <a:xfrm>
            <a:off x="631012" y="129848"/>
            <a:ext cx="7107381" cy="6371593"/>
          </a:xfrm>
          <a:prstGeom prst="rect">
            <a:avLst/>
          </a:prstGeom>
        </p:spPr>
      </p:pic>
    </p:spTree>
    <p:extLst>
      <p:ext uri="{BB962C8B-B14F-4D97-AF65-F5344CB8AC3E}">
        <p14:creationId xmlns:p14="http://schemas.microsoft.com/office/powerpoint/2010/main" val="86580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C8EE8064-F333-5CBB-C75C-436ABFF97F1E}"/>
              </a:ext>
            </a:extLst>
          </p:cNvPr>
          <p:cNvPicPr>
            <a:picLocks noChangeAspect="1"/>
          </p:cNvPicPr>
          <p:nvPr/>
        </p:nvPicPr>
        <p:blipFill>
          <a:blip r:embed="rId2"/>
          <a:stretch>
            <a:fillRect/>
          </a:stretch>
        </p:blipFill>
        <p:spPr>
          <a:xfrm>
            <a:off x="120913" y="105089"/>
            <a:ext cx="8618785" cy="6477789"/>
          </a:xfrm>
          <a:prstGeom prst="rect">
            <a:avLst/>
          </a:prstGeom>
        </p:spPr>
      </p:pic>
    </p:spTree>
    <p:extLst>
      <p:ext uri="{BB962C8B-B14F-4D97-AF65-F5344CB8AC3E}">
        <p14:creationId xmlns:p14="http://schemas.microsoft.com/office/powerpoint/2010/main" val="28909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539388"/>
            <a:ext cx="6732207" cy="892552"/>
          </a:xfrm>
          <a:prstGeom prst="rect">
            <a:avLst/>
          </a:prstGeom>
          <a:noFill/>
        </p:spPr>
        <p:txBody>
          <a:bodyPr wrap="square" lIns="91440" tIns="45720" rIns="91440" bIns="45720" rtlCol="0" anchor="t">
            <a:spAutoFit/>
          </a:bodyPr>
          <a:lstStyle/>
          <a:p>
            <a:r>
              <a:rPr lang="en-US" sz="2800" dirty="0">
                <a:solidFill>
                  <a:schemeClr val="tx2"/>
                </a:solidFill>
              </a:rPr>
              <a:t>PROJECT MENTOR </a:t>
            </a:r>
            <a:r>
              <a:rPr lang="en-US" dirty="0"/>
              <a:t>–</a:t>
            </a:r>
          </a:p>
          <a:p>
            <a:r>
              <a:rPr lang="en-US" sz="2400" dirty="0"/>
              <a:t>                               </a:t>
            </a:r>
            <a:r>
              <a:rPr lang="en-US" sz="2400" dirty="0">
                <a:solidFill>
                  <a:srgbClr val="FF0000"/>
                </a:solidFill>
                <a:latin typeface="Arial"/>
                <a:cs typeface="Arial"/>
              </a:rPr>
              <a:t>RAMCHANDHRA SEKHAR SIR</a:t>
            </a:r>
            <a:endParaRPr lang="en-IN" sz="2400" dirty="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611560" y="1916832"/>
            <a:ext cx="3865225" cy="3908762"/>
          </a:xfrm>
          <a:prstGeom prst="rect">
            <a:avLst/>
          </a:prstGeom>
          <a:noFill/>
        </p:spPr>
        <p:txBody>
          <a:bodyPr wrap="none" lIns="91440" tIns="45720" rIns="91440" bIns="45720" rtlCol="0" anchor="t">
            <a:spAutoFit/>
          </a:bodyPr>
          <a:lstStyle/>
          <a:p>
            <a:r>
              <a:rPr lang="en-US" sz="3200" dirty="0">
                <a:solidFill>
                  <a:srgbClr val="FF0000"/>
                </a:solidFill>
                <a:latin typeface="Arial"/>
                <a:cs typeface="Arial"/>
              </a:rPr>
              <a:t>Group Members </a:t>
            </a:r>
            <a:r>
              <a:rPr lang="en-US" dirty="0">
                <a:latin typeface="Arial"/>
                <a:cs typeface="Arial"/>
              </a:rPr>
              <a:t>–</a:t>
            </a:r>
          </a:p>
          <a:p>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0000"/>
                </a:solidFill>
                <a:latin typeface="Arial"/>
                <a:cs typeface="Arial"/>
              </a:rPr>
              <a:t>Muskan Zakir </a:t>
            </a:r>
            <a:r>
              <a:rPr lang="en-IN" dirty="0" err="1">
                <a:solidFill>
                  <a:srgbClr val="000000"/>
                </a:solidFill>
                <a:latin typeface="Arial"/>
                <a:cs typeface="Arial"/>
              </a:rPr>
              <a:t>Gavandi</a:t>
            </a:r>
            <a:endParaRPr lang="en-IN" dirty="0">
              <a:solidFill>
                <a:srgbClr val="000000"/>
              </a:solidFill>
              <a:latin typeface="Arial"/>
              <a:cs typeface="Arial"/>
            </a:endParaRPr>
          </a:p>
          <a:p>
            <a:pPr marL="342900" indent="-342900">
              <a:buFont typeface="+mj-lt"/>
              <a:buAutoNum type="arabicPeriod"/>
            </a:pPr>
            <a:r>
              <a:rPr lang="en-IN" dirty="0">
                <a:solidFill>
                  <a:srgbClr val="000000"/>
                </a:solidFill>
                <a:latin typeface="Arial"/>
                <a:cs typeface="Arial"/>
              </a:rPr>
              <a:t>Nisha Bandu </a:t>
            </a:r>
            <a:r>
              <a:rPr lang="en-IN" dirty="0" err="1">
                <a:solidFill>
                  <a:srgbClr val="000000"/>
                </a:solidFill>
                <a:latin typeface="Arial"/>
                <a:cs typeface="Arial"/>
              </a:rPr>
              <a:t>Tidke</a:t>
            </a:r>
            <a:endParaRPr lang="en-IN" dirty="0">
              <a:solidFill>
                <a:srgbClr val="000000"/>
              </a:solidFill>
              <a:latin typeface="Arial"/>
              <a:cs typeface="Arial"/>
            </a:endParaRPr>
          </a:p>
          <a:p>
            <a:pPr marL="342900" indent="-342900">
              <a:buFont typeface="+mj-lt"/>
              <a:buAutoNum type="arabicPeriod"/>
            </a:pPr>
            <a:r>
              <a:rPr lang="en-IN" dirty="0">
                <a:solidFill>
                  <a:srgbClr val="000000"/>
                </a:solidFill>
                <a:latin typeface="Arial"/>
                <a:cs typeface="Arial"/>
              </a:rPr>
              <a:t>Yuva </a:t>
            </a:r>
            <a:r>
              <a:rPr lang="en-IN" dirty="0" err="1">
                <a:solidFill>
                  <a:srgbClr val="000000"/>
                </a:solidFill>
                <a:latin typeface="Arial"/>
                <a:cs typeface="Arial"/>
              </a:rPr>
              <a:t>naga</a:t>
            </a:r>
            <a:r>
              <a:rPr lang="en-IN" dirty="0">
                <a:solidFill>
                  <a:srgbClr val="000000"/>
                </a:solidFill>
                <a:latin typeface="Arial"/>
                <a:cs typeface="Arial"/>
              </a:rPr>
              <a:t> Pavankumar Grandhi</a:t>
            </a:r>
          </a:p>
          <a:p>
            <a:pPr marL="342900" indent="-342900">
              <a:buFont typeface="+mj-lt"/>
              <a:buAutoNum type="arabicPeriod"/>
            </a:pPr>
            <a:r>
              <a:rPr lang="en-IN" dirty="0">
                <a:solidFill>
                  <a:srgbClr val="000000"/>
                </a:solidFill>
                <a:latin typeface="Arial" panose="020B0604020202020204" pitchFamily="34" charset="0"/>
                <a:cs typeface="Arial" panose="020B0604020202020204" pitchFamily="34" charset="0"/>
              </a:rPr>
              <a:t>Varun </a:t>
            </a:r>
            <a:r>
              <a:rPr lang="en-IN" dirty="0" err="1">
                <a:solidFill>
                  <a:srgbClr val="000000"/>
                </a:solidFill>
                <a:latin typeface="Arial" panose="020B0604020202020204" pitchFamily="34" charset="0"/>
                <a:cs typeface="Arial" panose="020B0604020202020204" pitchFamily="34" charset="0"/>
              </a:rPr>
              <a:t>Dhanuka</a:t>
            </a:r>
            <a:endParaRPr lang="en-IN"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000000"/>
                </a:solidFill>
                <a:latin typeface="Arial"/>
                <a:cs typeface="Arial"/>
              </a:rPr>
              <a:t>Shyam </a:t>
            </a:r>
            <a:r>
              <a:rPr lang="en-IN" dirty="0" err="1">
                <a:solidFill>
                  <a:srgbClr val="000000"/>
                </a:solidFill>
                <a:latin typeface="Arial"/>
                <a:cs typeface="Arial"/>
              </a:rPr>
              <a:t>malviya</a:t>
            </a:r>
            <a:endParaRPr lang="en-IN" dirty="0">
              <a:solidFill>
                <a:srgbClr val="000000"/>
              </a:solidFill>
              <a:latin typeface="Arial"/>
              <a:cs typeface="Arial"/>
            </a:endParaRPr>
          </a:p>
          <a:p>
            <a:pPr marL="342900" indent="-342900">
              <a:buFont typeface="+mj-lt"/>
              <a:buAutoNum type="arabicPeriod"/>
            </a:pPr>
            <a:r>
              <a:rPr lang="en-IN" dirty="0">
                <a:solidFill>
                  <a:srgbClr val="000000"/>
                </a:solidFill>
                <a:latin typeface="Arial"/>
                <a:cs typeface="Arial"/>
              </a:rPr>
              <a:t>Aditya Purushottam </a:t>
            </a:r>
            <a:r>
              <a:rPr lang="en-IN" dirty="0" err="1">
                <a:solidFill>
                  <a:srgbClr val="000000"/>
                </a:solidFill>
                <a:latin typeface="Arial"/>
                <a:cs typeface="Arial"/>
              </a:rPr>
              <a:t>Mahore</a:t>
            </a:r>
            <a:endParaRPr lang="en-IN" dirty="0">
              <a:solidFill>
                <a:srgbClr val="000000"/>
              </a:solidFill>
              <a:latin typeface="Arial"/>
              <a:cs typeface="Arial"/>
            </a:endParaRPr>
          </a:p>
          <a:p>
            <a:pPr marL="342900" indent="-342900">
              <a:buFont typeface="+mj-lt"/>
              <a:buAutoNum type="arabicPeriod"/>
            </a:pPr>
            <a:r>
              <a:rPr lang="en-IN" dirty="0">
                <a:solidFill>
                  <a:srgbClr val="000000"/>
                </a:solidFill>
                <a:latin typeface="Arial"/>
                <a:cs typeface="Arial"/>
              </a:rPr>
              <a:t>Shaik Henna Jasmine</a:t>
            </a:r>
          </a:p>
          <a:p>
            <a:pPr marL="342900" indent="-342900">
              <a:buFont typeface="+mj-lt"/>
              <a:buAutoNum type="arabicPeriod"/>
            </a:pPr>
            <a:r>
              <a:rPr lang="en-IN" dirty="0">
                <a:solidFill>
                  <a:srgbClr val="000000"/>
                </a:solidFill>
                <a:latin typeface="Arial"/>
                <a:cs typeface="Arial"/>
              </a:rPr>
              <a:t>Chandana </a:t>
            </a:r>
            <a:r>
              <a:rPr lang="en-IN" dirty="0" err="1">
                <a:solidFill>
                  <a:srgbClr val="000000"/>
                </a:solidFill>
                <a:latin typeface="Arial"/>
                <a:cs typeface="Arial"/>
              </a:rPr>
              <a:t>Kuchana</a:t>
            </a:r>
            <a:endParaRPr lang="en-IN" dirty="0">
              <a:solidFill>
                <a:srgbClr val="000000"/>
              </a:solidFill>
              <a:latin typeface="Arial"/>
              <a:cs typeface="Arial"/>
            </a:endParaRPr>
          </a:p>
          <a:p>
            <a:pPr marL="342900" indent="-342900">
              <a:buFont typeface="+mj-lt"/>
              <a:buAutoNum type="arabicPeriod"/>
            </a:pPr>
            <a:r>
              <a:rPr lang="en-IN" dirty="0">
                <a:solidFill>
                  <a:srgbClr val="000000"/>
                </a:solidFill>
                <a:latin typeface="Arial"/>
                <a:cs typeface="Arial"/>
              </a:rPr>
              <a:t>CHOKKARA SREE LIKITHA</a:t>
            </a:r>
          </a:p>
          <a:p>
            <a:pPr marL="342900" indent="-342900">
              <a:buFont typeface="+mj-lt"/>
              <a:buAutoNum type="arabicPeriod"/>
            </a:pPr>
            <a:r>
              <a:rPr lang="en-IN" dirty="0">
                <a:solidFill>
                  <a:srgbClr val="000000"/>
                </a:solidFill>
                <a:latin typeface="Arial"/>
                <a:cs typeface="Arial"/>
              </a:rPr>
              <a:t>Pragati Santosh Nikam</a:t>
            </a:r>
          </a:p>
          <a:p>
            <a:pPr marL="342900" indent="-342900">
              <a:buFont typeface="+mj-lt"/>
              <a:buAutoNum type="arabicPeriod"/>
            </a:pPr>
            <a:endParaRPr lang="en-IN" dirty="0">
              <a:solidFill>
                <a:srgbClr val="000000"/>
              </a:solidFill>
            </a:endParaRPr>
          </a:p>
        </p:txBody>
      </p:sp>
    </p:spTree>
    <p:extLst>
      <p:ext uri="{BB962C8B-B14F-4D97-AF65-F5344CB8AC3E}">
        <p14:creationId xmlns:p14="http://schemas.microsoft.com/office/powerpoint/2010/main" val="2353983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graphical user interface&#10;&#10;Description automatically generated">
            <a:extLst>
              <a:ext uri="{FF2B5EF4-FFF2-40B4-BE49-F238E27FC236}">
                <a16:creationId xmlns:a16="http://schemas.microsoft.com/office/drawing/2014/main" id="{55F17266-9E0C-77C9-2733-C6934AA57A1A}"/>
              </a:ext>
            </a:extLst>
          </p:cNvPr>
          <p:cNvPicPr>
            <a:picLocks noChangeAspect="1"/>
          </p:cNvPicPr>
          <p:nvPr/>
        </p:nvPicPr>
        <p:blipFill>
          <a:blip r:embed="rId2"/>
          <a:stretch>
            <a:fillRect/>
          </a:stretch>
        </p:blipFill>
        <p:spPr>
          <a:xfrm>
            <a:off x="300393" y="492224"/>
            <a:ext cx="7352984" cy="6081369"/>
          </a:xfrm>
          <a:prstGeom prst="rect">
            <a:avLst/>
          </a:prstGeom>
        </p:spPr>
      </p:pic>
    </p:spTree>
    <p:extLst>
      <p:ext uri="{BB962C8B-B14F-4D97-AF65-F5344CB8AC3E}">
        <p14:creationId xmlns:p14="http://schemas.microsoft.com/office/powerpoint/2010/main" val="2915612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073D12D7-A70D-F99F-CB8E-B3567D3D1C1F}"/>
              </a:ext>
            </a:extLst>
          </p:cNvPr>
          <p:cNvPicPr>
            <a:picLocks noChangeAspect="1"/>
          </p:cNvPicPr>
          <p:nvPr/>
        </p:nvPicPr>
        <p:blipFill>
          <a:blip r:embed="rId2"/>
          <a:stretch>
            <a:fillRect/>
          </a:stretch>
        </p:blipFill>
        <p:spPr>
          <a:xfrm>
            <a:off x="177591" y="55284"/>
            <a:ext cx="8070901" cy="6596293"/>
          </a:xfrm>
          <a:prstGeom prst="rect">
            <a:avLst/>
          </a:prstGeom>
        </p:spPr>
      </p:pic>
    </p:spTree>
    <p:extLst>
      <p:ext uri="{BB962C8B-B14F-4D97-AF65-F5344CB8AC3E}">
        <p14:creationId xmlns:p14="http://schemas.microsoft.com/office/powerpoint/2010/main" val="207304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B109A91D-76B7-C0B6-F193-9CC9605BB228}"/>
              </a:ext>
            </a:extLst>
          </p:cNvPr>
          <p:cNvPicPr>
            <a:picLocks noChangeAspect="1"/>
          </p:cNvPicPr>
          <p:nvPr/>
        </p:nvPicPr>
        <p:blipFill>
          <a:blip r:embed="rId2"/>
          <a:stretch>
            <a:fillRect/>
          </a:stretch>
        </p:blipFill>
        <p:spPr>
          <a:xfrm>
            <a:off x="1008863" y="447923"/>
            <a:ext cx="6465034" cy="5697659"/>
          </a:xfrm>
          <a:prstGeom prst="rect">
            <a:avLst/>
          </a:prstGeom>
        </p:spPr>
      </p:pic>
    </p:spTree>
    <p:extLst>
      <p:ext uri="{BB962C8B-B14F-4D97-AF65-F5344CB8AC3E}">
        <p14:creationId xmlns:p14="http://schemas.microsoft.com/office/powerpoint/2010/main" val="3761072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7473808D-C12C-238E-0A7E-F82FCF5826DD}"/>
              </a:ext>
            </a:extLst>
          </p:cNvPr>
          <p:cNvPicPr>
            <a:picLocks noChangeAspect="1"/>
          </p:cNvPicPr>
          <p:nvPr/>
        </p:nvPicPr>
        <p:blipFill>
          <a:blip r:embed="rId2"/>
          <a:stretch>
            <a:fillRect/>
          </a:stretch>
        </p:blipFill>
        <p:spPr>
          <a:xfrm>
            <a:off x="45342" y="125872"/>
            <a:ext cx="9053314" cy="6492899"/>
          </a:xfrm>
          <a:prstGeom prst="rect">
            <a:avLst/>
          </a:prstGeom>
        </p:spPr>
      </p:pic>
    </p:spTree>
    <p:extLst>
      <p:ext uri="{BB962C8B-B14F-4D97-AF65-F5344CB8AC3E}">
        <p14:creationId xmlns:p14="http://schemas.microsoft.com/office/powerpoint/2010/main" val="129002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B4C654EE-EDCA-B5AA-4DFB-5D3D4DFDC675}"/>
              </a:ext>
            </a:extLst>
          </p:cNvPr>
          <p:cNvPicPr>
            <a:picLocks noChangeAspect="1"/>
          </p:cNvPicPr>
          <p:nvPr/>
        </p:nvPicPr>
        <p:blipFill>
          <a:blip r:embed="rId2"/>
          <a:stretch>
            <a:fillRect/>
          </a:stretch>
        </p:blipFill>
        <p:spPr>
          <a:xfrm>
            <a:off x="130359" y="106980"/>
            <a:ext cx="8977744" cy="6634594"/>
          </a:xfrm>
          <a:prstGeom prst="rect">
            <a:avLst/>
          </a:prstGeom>
        </p:spPr>
      </p:pic>
    </p:spTree>
    <p:extLst>
      <p:ext uri="{BB962C8B-B14F-4D97-AF65-F5344CB8AC3E}">
        <p14:creationId xmlns:p14="http://schemas.microsoft.com/office/powerpoint/2010/main" val="3814347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D9DA843F-786D-B1CD-9AD5-66826E3DE9AB}"/>
              </a:ext>
            </a:extLst>
          </p:cNvPr>
          <p:cNvPicPr>
            <a:picLocks noChangeAspect="1"/>
          </p:cNvPicPr>
          <p:nvPr/>
        </p:nvPicPr>
        <p:blipFill>
          <a:blip r:embed="rId2"/>
          <a:stretch>
            <a:fillRect/>
          </a:stretch>
        </p:blipFill>
        <p:spPr>
          <a:xfrm>
            <a:off x="262607" y="421844"/>
            <a:ext cx="7919761" cy="5919849"/>
          </a:xfrm>
          <a:prstGeom prst="rect">
            <a:avLst/>
          </a:prstGeom>
        </p:spPr>
      </p:pic>
    </p:spTree>
    <p:extLst>
      <p:ext uri="{BB962C8B-B14F-4D97-AF65-F5344CB8AC3E}">
        <p14:creationId xmlns:p14="http://schemas.microsoft.com/office/powerpoint/2010/main" val="3492617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7982D2E2-26EA-BB80-1FF8-4B6412B39273}"/>
              </a:ext>
            </a:extLst>
          </p:cNvPr>
          <p:cNvPicPr>
            <a:picLocks noChangeAspect="1"/>
          </p:cNvPicPr>
          <p:nvPr/>
        </p:nvPicPr>
        <p:blipFill>
          <a:blip r:embed="rId2"/>
          <a:stretch>
            <a:fillRect/>
          </a:stretch>
        </p:blipFill>
        <p:spPr>
          <a:xfrm>
            <a:off x="83127" y="60110"/>
            <a:ext cx="8325952" cy="5273604"/>
          </a:xfrm>
          <a:prstGeom prst="rect">
            <a:avLst/>
          </a:prstGeom>
        </p:spPr>
      </p:pic>
    </p:spTree>
    <p:extLst>
      <p:ext uri="{BB962C8B-B14F-4D97-AF65-F5344CB8AC3E}">
        <p14:creationId xmlns:p14="http://schemas.microsoft.com/office/powerpoint/2010/main" val="153167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2AC55E6F-5961-9B71-3B46-270A2D67AE35}"/>
              </a:ext>
            </a:extLst>
          </p:cNvPr>
          <p:cNvPicPr>
            <a:picLocks noChangeAspect="1"/>
          </p:cNvPicPr>
          <p:nvPr/>
        </p:nvPicPr>
        <p:blipFill>
          <a:blip r:embed="rId2"/>
          <a:stretch>
            <a:fillRect/>
          </a:stretch>
        </p:blipFill>
        <p:spPr>
          <a:xfrm>
            <a:off x="-1889" y="369624"/>
            <a:ext cx="8477092" cy="6373804"/>
          </a:xfrm>
          <a:prstGeom prst="rect">
            <a:avLst/>
          </a:prstGeom>
        </p:spPr>
      </p:pic>
    </p:spTree>
    <p:extLst>
      <p:ext uri="{BB962C8B-B14F-4D97-AF65-F5344CB8AC3E}">
        <p14:creationId xmlns:p14="http://schemas.microsoft.com/office/powerpoint/2010/main" val="4025362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587588DE-52DD-F3AA-4150-F48A47E0D351}"/>
              </a:ext>
            </a:extLst>
          </p:cNvPr>
          <p:cNvPicPr>
            <a:picLocks noChangeAspect="1"/>
          </p:cNvPicPr>
          <p:nvPr/>
        </p:nvPicPr>
        <p:blipFill>
          <a:blip r:embed="rId2"/>
          <a:stretch>
            <a:fillRect/>
          </a:stretch>
        </p:blipFill>
        <p:spPr>
          <a:xfrm>
            <a:off x="385410" y="465471"/>
            <a:ext cx="7523016" cy="5634223"/>
          </a:xfrm>
          <a:prstGeom prst="rect">
            <a:avLst/>
          </a:prstGeom>
        </p:spPr>
      </p:pic>
    </p:spTree>
    <p:extLst>
      <p:ext uri="{BB962C8B-B14F-4D97-AF65-F5344CB8AC3E}">
        <p14:creationId xmlns:p14="http://schemas.microsoft.com/office/powerpoint/2010/main" val="555949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E81DCCB3-8E5C-5FCE-B3A9-F25CCE06836B}"/>
              </a:ext>
            </a:extLst>
          </p:cNvPr>
          <p:cNvPicPr>
            <a:picLocks noChangeAspect="1"/>
          </p:cNvPicPr>
          <p:nvPr/>
        </p:nvPicPr>
        <p:blipFill>
          <a:blip r:embed="rId2"/>
          <a:stretch>
            <a:fillRect/>
          </a:stretch>
        </p:blipFill>
        <p:spPr>
          <a:xfrm>
            <a:off x="168144" y="295905"/>
            <a:ext cx="8826604" cy="6455115"/>
          </a:xfrm>
          <a:prstGeom prst="rect">
            <a:avLst/>
          </a:prstGeom>
        </p:spPr>
      </p:pic>
    </p:spTree>
    <p:extLst>
      <p:ext uri="{BB962C8B-B14F-4D97-AF65-F5344CB8AC3E}">
        <p14:creationId xmlns:p14="http://schemas.microsoft.com/office/powerpoint/2010/main" val="260051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296144"/>
          </a:xfrm>
        </p:spPr>
        <p:txBody>
          <a:bodyPr>
            <a:normAutofit/>
          </a:bodyPr>
          <a:lstStyle/>
          <a:p>
            <a:r>
              <a:rPr lang="en-US" sz="3600" u="sng" dirty="0">
                <a:solidFill>
                  <a:srgbClr val="FF0000"/>
                </a:solidFill>
                <a:latin typeface="Arial"/>
                <a:cs typeface="Arial"/>
              </a:rPr>
              <a:t>CONTENT</a:t>
            </a:r>
            <a:endParaRPr lang="en-IN" sz="3600" u="sng">
              <a:solidFill>
                <a:srgbClr val="FF0000"/>
              </a:solidFill>
              <a:latin typeface="Arial"/>
              <a:cs typeface="Arial"/>
            </a:endParaRPr>
          </a:p>
        </p:txBody>
      </p:sp>
      <p:sp>
        <p:nvSpPr>
          <p:cNvPr id="3" name="TextBox 2"/>
          <p:cNvSpPr txBox="1"/>
          <p:nvPr/>
        </p:nvSpPr>
        <p:spPr>
          <a:xfrm>
            <a:off x="611560" y="2132856"/>
            <a:ext cx="7661072" cy="3693319"/>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 1. Data preparation: Loading into </a:t>
            </a:r>
            <a:r>
              <a:rPr lang="en-IN" dirty="0" err="1">
                <a:latin typeface="Arial" panose="020B0604020202020204" pitchFamily="34" charset="0"/>
                <a:cs typeface="Arial" panose="020B0604020202020204" pitchFamily="34" charset="0"/>
              </a:rPr>
              <a:t>Hadoop</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Quality data preparation                                   </a:t>
            </a:r>
          </a:p>
          <a:p>
            <a:r>
              <a:rPr lang="en-IN" dirty="0">
                <a:latin typeface="Arial" panose="020B0604020202020204" pitchFamily="34" charset="0"/>
                <a:cs typeface="Arial" panose="020B0604020202020204" pitchFamily="34" charset="0"/>
              </a:rPr>
              <a:t>                                     Identifying tool for BI</a:t>
            </a:r>
          </a:p>
          <a:p>
            <a:r>
              <a:rPr lang="en-IN" dirty="0">
                <a:latin typeface="Arial" panose="020B0604020202020204" pitchFamily="34" charset="0"/>
                <a:cs typeface="Arial" panose="020B0604020202020204" pitchFamily="34" charset="0"/>
              </a:rPr>
              <a:t> 2. Identifies the top 6 affected districts in India Improves planning</a:t>
            </a:r>
          </a:p>
          <a:p>
            <a:r>
              <a:rPr lang="en-IN" dirty="0">
                <a:latin typeface="Arial" panose="020B0604020202020204" pitchFamily="34" charset="0"/>
                <a:cs typeface="Arial" panose="020B0604020202020204" pitchFamily="34" charset="0"/>
              </a:rPr>
              <a:t> and strategy to provide  </a:t>
            </a:r>
          </a:p>
          <a:p>
            <a:r>
              <a:rPr lang="en-IN" dirty="0">
                <a:latin typeface="Arial" panose="020B0604020202020204" pitchFamily="34" charset="0"/>
                <a:cs typeface="Arial" panose="020B0604020202020204" pitchFamily="34" charset="0"/>
              </a:rPr>
              <a:t> 3. Identifies patient demographics to understand the spread and</a:t>
            </a:r>
          </a:p>
          <a:p>
            <a:r>
              <a:rPr lang="en-IN" dirty="0">
                <a:latin typeface="Arial" panose="020B0604020202020204" pitchFamily="34" charset="0"/>
                <a:cs typeface="Arial" panose="020B0604020202020204" pitchFamily="34" charset="0"/>
              </a:rPr>
              <a:t> trend in daily cases treatment </a:t>
            </a:r>
          </a:p>
          <a:p>
            <a:r>
              <a:rPr lang="en-IN" dirty="0">
                <a:latin typeface="Arial" panose="020B0604020202020204" pitchFamily="34" charset="0"/>
                <a:cs typeface="Arial" panose="020B0604020202020204" pitchFamily="34" charset="0"/>
              </a:rPr>
              <a:t> 4. Provides key insights for new policy formation like lockdown extension</a:t>
            </a:r>
          </a:p>
          <a:p>
            <a:r>
              <a:rPr lang="en-IN" dirty="0">
                <a:latin typeface="Arial" panose="020B0604020202020204" pitchFamily="34" charset="0"/>
                <a:cs typeface="Arial" panose="020B0604020202020204" pitchFamily="34" charset="0"/>
              </a:rPr>
              <a:t> 5. Predicts the saturation point for the spread </a:t>
            </a:r>
          </a:p>
          <a:p>
            <a:r>
              <a:rPr lang="en-IN" dirty="0">
                <a:latin typeface="Arial" panose="020B0604020202020204" pitchFamily="34" charset="0"/>
                <a:cs typeface="Arial" panose="020B0604020202020204" pitchFamily="34" charset="0"/>
              </a:rPr>
              <a:t> 6. Average time taken by patients to recover, average time a patient </a:t>
            </a:r>
          </a:p>
          <a:p>
            <a:r>
              <a:rPr lang="en-IN" dirty="0">
                <a:latin typeface="Arial" panose="020B0604020202020204" pitchFamily="34" charset="0"/>
                <a:cs typeface="Arial" panose="020B0604020202020204" pitchFamily="34" charset="0"/>
              </a:rPr>
              <a:t>stays in hospital – hospital occupancy </a:t>
            </a:r>
          </a:p>
          <a:p>
            <a:r>
              <a:rPr lang="en-IN" dirty="0">
                <a:latin typeface="Arial" panose="020B0604020202020204" pitchFamily="34" charset="0"/>
                <a:cs typeface="Arial" panose="020B0604020202020204" pitchFamily="34" charset="0"/>
              </a:rPr>
              <a:t> 7. To track load on healthcare facility and predict number of ventilators</a:t>
            </a:r>
          </a:p>
          <a:p>
            <a:r>
              <a:rPr lang="en-IN" dirty="0">
                <a:latin typeface="Arial" panose="020B0604020202020204" pitchFamily="34" charset="0"/>
                <a:cs typeface="Arial" panose="020B0604020202020204" pitchFamily="34" charset="0"/>
              </a:rPr>
              <a:t> required in future   </a:t>
            </a:r>
          </a:p>
        </p:txBody>
      </p:sp>
    </p:spTree>
    <p:extLst>
      <p:ext uri="{BB962C8B-B14F-4D97-AF65-F5344CB8AC3E}">
        <p14:creationId xmlns:p14="http://schemas.microsoft.com/office/powerpoint/2010/main" val="2655699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1EB4A51F-E3DA-BFAF-7BAB-6501E0B1ED08}"/>
              </a:ext>
            </a:extLst>
          </p:cNvPr>
          <p:cNvPicPr>
            <a:picLocks noChangeAspect="1"/>
          </p:cNvPicPr>
          <p:nvPr/>
        </p:nvPicPr>
        <p:blipFill>
          <a:blip r:embed="rId2"/>
          <a:stretch>
            <a:fillRect/>
          </a:stretch>
        </p:blipFill>
        <p:spPr>
          <a:xfrm>
            <a:off x="111467" y="59748"/>
            <a:ext cx="8930513" cy="6719610"/>
          </a:xfrm>
          <a:prstGeom prst="rect">
            <a:avLst/>
          </a:prstGeom>
        </p:spPr>
      </p:pic>
    </p:spTree>
    <p:extLst>
      <p:ext uri="{BB962C8B-B14F-4D97-AF65-F5344CB8AC3E}">
        <p14:creationId xmlns:p14="http://schemas.microsoft.com/office/powerpoint/2010/main" val="3215563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FEB3BF7B-8726-60B6-C0D0-66E6C8C2B358}"/>
              </a:ext>
            </a:extLst>
          </p:cNvPr>
          <p:cNvPicPr>
            <a:picLocks noChangeAspect="1"/>
          </p:cNvPicPr>
          <p:nvPr/>
        </p:nvPicPr>
        <p:blipFill>
          <a:blip r:embed="rId2"/>
          <a:stretch>
            <a:fillRect/>
          </a:stretch>
        </p:blipFill>
        <p:spPr>
          <a:xfrm>
            <a:off x="102021" y="69194"/>
            <a:ext cx="8769926" cy="6559023"/>
          </a:xfrm>
          <a:prstGeom prst="rect">
            <a:avLst/>
          </a:prstGeom>
        </p:spPr>
      </p:pic>
    </p:spTree>
    <p:extLst>
      <p:ext uri="{BB962C8B-B14F-4D97-AF65-F5344CB8AC3E}">
        <p14:creationId xmlns:p14="http://schemas.microsoft.com/office/powerpoint/2010/main" val="2581915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406CAAB-97B2-6D8F-A4BE-BC1C8A05EFFC}"/>
              </a:ext>
            </a:extLst>
          </p:cNvPr>
          <p:cNvPicPr>
            <a:picLocks noChangeAspect="1"/>
          </p:cNvPicPr>
          <p:nvPr/>
        </p:nvPicPr>
        <p:blipFill>
          <a:blip r:embed="rId2"/>
          <a:stretch>
            <a:fillRect/>
          </a:stretch>
        </p:blipFill>
        <p:spPr>
          <a:xfrm>
            <a:off x="73682" y="189458"/>
            <a:ext cx="8987190" cy="6582994"/>
          </a:xfrm>
          <a:prstGeom prst="rect">
            <a:avLst/>
          </a:prstGeom>
        </p:spPr>
      </p:pic>
    </p:spTree>
    <p:extLst>
      <p:ext uri="{BB962C8B-B14F-4D97-AF65-F5344CB8AC3E}">
        <p14:creationId xmlns:p14="http://schemas.microsoft.com/office/powerpoint/2010/main" val="1756407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chart, application, line chart&#10;&#10;Description automatically generated">
            <a:extLst>
              <a:ext uri="{FF2B5EF4-FFF2-40B4-BE49-F238E27FC236}">
                <a16:creationId xmlns:a16="http://schemas.microsoft.com/office/drawing/2014/main" id="{C0EA4B2D-1ADD-0F18-948A-1B85007791BA}"/>
              </a:ext>
            </a:extLst>
          </p:cNvPr>
          <p:cNvPicPr>
            <a:picLocks noChangeAspect="1"/>
          </p:cNvPicPr>
          <p:nvPr/>
        </p:nvPicPr>
        <p:blipFill>
          <a:blip r:embed="rId2"/>
          <a:stretch>
            <a:fillRect/>
          </a:stretch>
        </p:blipFill>
        <p:spPr>
          <a:xfrm>
            <a:off x="-1888" y="40856"/>
            <a:ext cx="9072207" cy="6766842"/>
          </a:xfrm>
          <a:prstGeom prst="rect">
            <a:avLst/>
          </a:prstGeom>
        </p:spPr>
      </p:pic>
    </p:spTree>
    <p:extLst>
      <p:ext uri="{BB962C8B-B14F-4D97-AF65-F5344CB8AC3E}">
        <p14:creationId xmlns:p14="http://schemas.microsoft.com/office/powerpoint/2010/main" val="1533588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56A6F6C8-2A16-3B1A-B657-BA652A0650E0}"/>
              </a:ext>
            </a:extLst>
          </p:cNvPr>
          <p:cNvPicPr>
            <a:picLocks noChangeAspect="1"/>
          </p:cNvPicPr>
          <p:nvPr/>
        </p:nvPicPr>
        <p:blipFill>
          <a:blip r:embed="rId2"/>
          <a:stretch>
            <a:fillRect/>
          </a:stretch>
        </p:blipFill>
        <p:spPr>
          <a:xfrm>
            <a:off x="92574" y="135319"/>
            <a:ext cx="8902175" cy="6615702"/>
          </a:xfrm>
          <a:prstGeom prst="rect">
            <a:avLst/>
          </a:prstGeom>
        </p:spPr>
      </p:pic>
    </p:spTree>
    <p:extLst>
      <p:ext uri="{BB962C8B-B14F-4D97-AF65-F5344CB8AC3E}">
        <p14:creationId xmlns:p14="http://schemas.microsoft.com/office/powerpoint/2010/main" val="1644618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table, Excel&#10;&#10;Description automatically generated">
            <a:extLst>
              <a:ext uri="{FF2B5EF4-FFF2-40B4-BE49-F238E27FC236}">
                <a16:creationId xmlns:a16="http://schemas.microsoft.com/office/drawing/2014/main" id="{EBFAD41B-4123-EBD2-CAD2-27B704C0E172}"/>
              </a:ext>
            </a:extLst>
          </p:cNvPr>
          <p:cNvPicPr>
            <a:picLocks noChangeAspect="1"/>
          </p:cNvPicPr>
          <p:nvPr/>
        </p:nvPicPr>
        <p:blipFill>
          <a:blip r:embed="rId2"/>
          <a:stretch>
            <a:fillRect/>
          </a:stretch>
        </p:blipFill>
        <p:spPr>
          <a:xfrm>
            <a:off x="54789" y="3071"/>
            <a:ext cx="9053315" cy="6842411"/>
          </a:xfrm>
          <a:prstGeom prst="rect">
            <a:avLst/>
          </a:prstGeom>
        </p:spPr>
      </p:pic>
    </p:spTree>
    <p:extLst>
      <p:ext uri="{BB962C8B-B14F-4D97-AF65-F5344CB8AC3E}">
        <p14:creationId xmlns:p14="http://schemas.microsoft.com/office/powerpoint/2010/main" val="70852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C6966AE8-6EE8-AE97-06E0-2610146CC368}"/>
              </a:ext>
            </a:extLst>
          </p:cNvPr>
          <p:cNvPicPr>
            <a:picLocks noChangeAspect="1"/>
          </p:cNvPicPr>
          <p:nvPr/>
        </p:nvPicPr>
        <p:blipFill>
          <a:blip r:embed="rId2"/>
          <a:stretch>
            <a:fillRect/>
          </a:stretch>
        </p:blipFill>
        <p:spPr>
          <a:xfrm>
            <a:off x="73681" y="59748"/>
            <a:ext cx="8968299" cy="6729057"/>
          </a:xfrm>
          <a:prstGeom prst="rect">
            <a:avLst/>
          </a:prstGeom>
        </p:spPr>
      </p:pic>
    </p:spTree>
    <p:extLst>
      <p:ext uri="{BB962C8B-B14F-4D97-AF65-F5344CB8AC3E}">
        <p14:creationId xmlns:p14="http://schemas.microsoft.com/office/powerpoint/2010/main" val="1752732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101B15F8-A0AC-A191-20D9-D047DAB0E833}"/>
              </a:ext>
            </a:extLst>
          </p:cNvPr>
          <p:cNvPicPr>
            <a:picLocks noChangeAspect="1"/>
          </p:cNvPicPr>
          <p:nvPr/>
        </p:nvPicPr>
        <p:blipFill>
          <a:blip r:embed="rId2"/>
          <a:stretch>
            <a:fillRect/>
          </a:stretch>
        </p:blipFill>
        <p:spPr>
          <a:xfrm>
            <a:off x="102020" y="135318"/>
            <a:ext cx="8968298" cy="6634595"/>
          </a:xfrm>
          <a:prstGeom prst="rect">
            <a:avLst/>
          </a:prstGeom>
        </p:spPr>
      </p:pic>
    </p:spTree>
    <p:extLst>
      <p:ext uri="{BB962C8B-B14F-4D97-AF65-F5344CB8AC3E}">
        <p14:creationId xmlns:p14="http://schemas.microsoft.com/office/powerpoint/2010/main" val="2079151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3146B32-F208-7F85-2A79-4052FB442B78}"/>
              </a:ext>
            </a:extLst>
          </p:cNvPr>
          <p:cNvPicPr>
            <a:picLocks noChangeAspect="1"/>
          </p:cNvPicPr>
          <p:nvPr/>
        </p:nvPicPr>
        <p:blipFill>
          <a:blip r:embed="rId2"/>
          <a:stretch>
            <a:fillRect/>
          </a:stretch>
        </p:blipFill>
        <p:spPr>
          <a:xfrm>
            <a:off x="366517" y="1369674"/>
            <a:ext cx="8203149" cy="3882495"/>
          </a:xfrm>
          <a:prstGeom prst="rect">
            <a:avLst/>
          </a:prstGeom>
        </p:spPr>
      </p:pic>
    </p:spTree>
    <p:extLst>
      <p:ext uri="{BB962C8B-B14F-4D97-AF65-F5344CB8AC3E}">
        <p14:creationId xmlns:p14="http://schemas.microsoft.com/office/powerpoint/2010/main" val="245611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32656"/>
            <a:ext cx="7750696" cy="2506290"/>
          </a:xfrm>
        </p:spPr>
        <p:txBody>
          <a:bodyPr>
            <a:normAutofit/>
          </a:bodyPr>
          <a:lstStyle/>
          <a:p>
            <a:r>
              <a:rPr lang="en-IN" sz="2800" dirty="0">
                <a:latin typeface="Arial" panose="020B0604020202020204" pitchFamily="34" charset="0"/>
                <a:cs typeface="Arial" panose="020B0604020202020204" pitchFamily="34" charset="0"/>
              </a:rPr>
              <a:t>1 Data preparation: Loading into Hadoop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Quality data preparation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Identifying tool for BI</a:t>
            </a:r>
            <a:br>
              <a:rPr lang="en-IN" sz="2800" dirty="0">
                <a:latin typeface="Arial" panose="020B0604020202020204" pitchFamily="34" charset="0"/>
                <a:cs typeface="Arial" panose="020B0604020202020204" pitchFamily="34" charset="0"/>
              </a:rPr>
            </a:b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35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br>
              <a:rPr lang="en-IN" sz="2800" dirty="0">
                <a:ea typeface="+mj-lt"/>
                <a:cs typeface="+mj-lt"/>
              </a:rPr>
            </a:br>
            <a:r>
              <a:rPr lang="en-IN" sz="2800" dirty="0">
                <a:ea typeface="+mj-lt"/>
                <a:cs typeface="+mj-lt"/>
              </a:rPr>
              <a:t>Tableau is one of the leading BI tools for Big Data Hadoop which you can use. It provides the connectivity to various Hadoop tools for the data source like Hive, Cloudera, </a:t>
            </a:r>
            <a:r>
              <a:rPr lang="en-IN" sz="2800" dirty="0" err="1">
                <a:ea typeface="+mj-lt"/>
                <a:cs typeface="+mj-lt"/>
              </a:rPr>
              <a:t>HortonWorks</a:t>
            </a:r>
            <a:r>
              <a:rPr lang="en-IN" sz="2800" dirty="0">
                <a:ea typeface="+mj-lt"/>
                <a:cs typeface="+mj-lt"/>
              </a:rPr>
              <a:t>, etc.</a:t>
            </a:r>
            <a:br>
              <a:rPr lang="en-IN" sz="2800" dirty="0">
                <a:latin typeface="Arial" panose="020B0604020202020204" pitchFamily="34" charset="0"/>
                <a:cs typeface="Arial" panose="020B0604020202020204" pitchFamily="34" charset="0"/>
              </a:rPr>
            </a:br>
            <a:endParaRPr lang="en-IN" sz="2800">
              <a:latin typeface="Arial" panose="020B0604020202020204" pitchFamily="34" charset="0"/>
              <a:cs typeface="Arial" panose="020B0604020202020204" pitchFamily="34" charset="0"/>
            </a:endParaRPr>
          </a:p>
        </p:txBody>
      </p:sp>
      <p:pic>
        <p:nvPicPr>
          <p:cNvPr id="2" name="Picture 3">
            <a:extLst>
              <a:ext uri="{FF2B5EF4-FFF2-40B4-BE49-F238E27FC236}">
                <a16:creationId xmlns:a16="http://schemas.microsoft.com/office/drawing/2014/main" id="{24165C34-DDC5-F1B7-5890-C677AB0189C6}"/>
              </a:ext>
            </a:extLst>
          </p:cNvPr>
          <p:cNvPicPr>
            <a:picLocks noChangeAspect="1"/>
          </p:cNvPicPr>
          <p:nvPr/>
        </p:nvPicPr>
        <p:blipFill>
          <a:blip r:embed="rId2"/>
          <a:stretch>
            <a:fillRect/>
          </a:stretch>
        </p:blipFill>
        <p:spPr>
          <a:xfrm>
            <a:off x="583781" y="178160"/>
            <a:ext cx="7872531" cy="3337175"/>
          </a:xfrm>
          <a:prstGeom prst="rect">
            <a:avLst/>
          </a:prstGeom>
        </p:spPr>
      </p:pic>
    </p:spTree>
    <p:extLst>
      <p:ext uri="{BB962C8B-B14F-4D97-AF65-F5344CB8AC3E}">
        <p14:creationId xmlns:p14="http://schemas.microsoft.com/office/powerpoint/2010/main" val="398357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EBEE18-8DC7-AB9A-E7E8-DE59C96E7191}"/>
              </a:ext>
            </a:extLst>
          </p:cNvPr>
          <p:cNvSpPr>
            <a:spLocks noGrp="1"/>
          </p:cNvSpPr>
          <p:nvPr>
            <p:ph idx="1"/>
          </p:nvPr>
        </p:nvSpPr>
        <p:spPr>
          <a:xfrm>
            <a:off x="164366" y="51011"/>
            <a:ext cx="8711359" cy="6736391"/>
          </a:xfrm>
        </p:spPr>
        <p:txBody>
          <a:bodyPr vert="horz" lIns="91440" tIns="45720" rIns="91440" bIns="45720" rtlCol="0" anchor="t">
            <a:normAutofit lnSpcReduction="10000"/>
          </a:bodyPr>
          <a:lstStyle/>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endParaRPr lang="en-US" sz="2400" dirty="0">
              <a:ea typeface="+mn-lt"/>
              <a:cs typeface="+mn-lt"/>
            </a:endParaRPr>
          </a:p>
          <a:p>
            <a:pPr algn="just"/>
            <a:r>
              <a:rPr lang="en-US" sz="2400" dirty="0">
                <a:ea typeface="+mn-lt"/>
                <a:cs typeface="+mn-lt"/>
              </a:rPr>
              <a:t>Data analytics is a big term and many tools accomplish this. After you have analyzed your data using Hadoop, it’s time to represent it. So, let’s see some of the best Business Intelligence BI tools for Big Data.</a:t>
            </a:r>
            <a:endParaRPr lang="en-US" sz="2400" dirty="0">
              <a:ea typeface="Calibri"/>
              <a:cs typeface="Calibri"/>
            </a:endParaRPr>
          </a:p>
          <a:p>
            <a:pPr algn="just"/>
            <a:r>
              <a:rPr lang="en-US" sz="2400" dirty="0">
                <a:ea typeface="+mn-lt"/>
                <a:cs typeface="+mn-lt"/>
              </a:rPr>
              <a:t>Business Intelligence (BI) tools are mainly used to present the data in a more graphical form so that business and non-technical people can also understand the meaning of it. Further, these graphs and charts are being used to take important business decisions.</a:t>
            </a:r>
            <a:endParaRPr lang="en-US" sz="2400" dirty="0">
              <a:ea typeface="Calibri"/>
              <a:cs typeface="Calibri"/>
            </a:endParaRPr>
          </a:p>
          <a:p>
            <a:pPr algn="just"/>
            <a:endParaRPr lang="en-US" sz="2400" dirty="0">
              <a:ea typeface="Calibri"/>
              <a:cs typeface="Calibri"/>
            </a:endParaRPr>
          </a:p>
          <a:p>
            <a:endParaRPr lang="en-US" sz="2400" dirty="0">
              <a:ea typeface="Calibri"/>
              <a:cs typeface="Calibri"/>
            </a:endParaRPr>
          </a:p>
        </p:txBody>
      </p:sp>
      <p:pic>
        <p:nvPicPr>
          <p:cNvPr id="4" name="Picture 4" descr="Graphical user interface&#10;&#10;Description automatically generated">
            <a:extLst>
              <a:ext uri="{FF2B5EF4-FFF2-40B4-BE49-F238E27FC236}">
                <a16:creationId xmlns:a16="http://schemas.microsoft.com/office/drawing/2014/main" id="{871AB47A-6FAD-A03F-FC2E-FB6B8F789347}"/>
              </a:ext>
            </a:extLst>
          </p:cNvPr>
          <p:cNvPicPr>
            <a:picLocks noChangeAspect="1"/>
          </p:cNvPicPr>
          <p:nvPr/>
        </p:nvPicPr>
        <p:blipFill>
          <a:blip r:embed="rId2"/>
          <a:stretch>
            <a:fillRect/>
          </a:stretch>
        </p:blipFill>
        <p:spPr>
          <a:xfrm>
            <a:off x="11343094" y="1840672"/>
            <a:ext cx="6757869" cy="2883822"/>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42EF9D68-4C55-AC3F-02DB-3C6654F6C43B}"/>
              </a:ext>
            </a:extLst>
          </p:cNvPr>
          <p:cNvPicPr>
            <a:picLocks noChangeAspect="1"/>
          </p:cNvPicPr>
          <p:nvPr/>
        </p:nvPicPr>
        <p:blipFill>
          <a:blip r:embed="rId2"/>
          <a:stretch>
            <a:fillRect/>
          </a:stretch>
        </p:blipFill>
        <p:spPr>
          <a:xfrm>
            <a:off x="801044" y="121447"/>
            <a:ext cx="7315199" cy="3157764"/>
          </a:xfrm>
          <a:prstGeom prst="rect">
            <a:avLst/>
          </a:prstGeom>
        </p:spPr>
      </p:pic>
    </p:spTree>
    <p:extLst>
      <p:ext uri="{BB962C8B-B14F-4D97-AF65-F5344CB8AC3E}">
        <p14:creationId xmlns:p14="http://schemas.microsoft.com/office/powerpoint/2010/main" val="1558178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836712"/>
            <a:ext cx="8229600" cy="5439339"/>
          </a:xfrm>
        </p:spPr>
        <p:txBody>
          <a:bodyPr>
            <a:noAutofit/>
          </a:bodyPr>
          <a:lstStyle/>
          <a:p>
            <a:r>
              <a:rPr lang="en-IN" sz="3600" dirty="0">
                <a:solidFill>
                  <a:srgbClr val="FF0000"/>
                </a:solidFill>
                <a:latin typeface="Times"/>
                <a:cs typeface="Arial"/>
              </a:rPr>
              <a:t>2. Identifies the top 6 affected districts in India Improves planning and strategy to provide  </a:t>
            </a:r>
            <a:br>
              <a:rPr lang="en-IN" sz="3600" dirty="0">
                <a:latin typeface="Times"/>
                <a:cs typeface="Arial" panose="020B0604020202020204" pitchFamily="34" charset="0"/>
              </a:rPr>
            </a:br>
            <a:endParaRPr lang="en-IN" sz="3600">
              <a:solidFill>
                <a:srgbClr val="FF0000"/>
              </a:solidFill>
              <a:latin typeface="Times"/>
              <a:cs typeface="Arial" panose="020B0604020202020204" pitchFamily="34" charset="0"/>
            </a:endParaRPr>
          </a:p>
        </p:txBody>
      </p:sp>
    </p:spTree>
    <p:extLst>
      <p:ext uri="{BB962C8B-B14F-4D97-AF65-F5344CB8AC3E}">
        <p14:creationId xmlns:p14="http://schemas.microsoft.com/office/powerpoint/2010/main" val="255301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EFE60E50-48E5-9FA0-8D64-4A83F79E01E3}"/>
              </a:ext>
            </a:extLst>
          </p:cNvPr>
          <p:cNvSpPr txBox="1"/>
          <p:nvPr/>
        </p:nvSpPr>
        <p:spPr>
          <a:xfrm>
            <a:off x="404982" y="1084331"/>
            <a:ext cx="7992888" cy="350865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top 6 affected districts in India are Delhi, Pune, </a:t>
            </a:r>
            <a:r>
              <a:rPr lang="en-US" dirty="0" err="1"/>
              <a:t>Banglore</a:t>
            </a:r>
            <a:r>
              <a:rPr lang="en-US" dirty="0"/>
              <a:t>, Mumbai, Thane, Nagpur </a:t>
            </a: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r>
              <a:rPr lang="en-US" sz="2400" u="sng" dirty="0"/>
              <a:t>Some of the Strategies and plans</a:t>
            </a:r>
          </a:p>
          <a:p>
            <a:pPr marL="285750" indent="-285750">
              <a:buFont typeface="Wingdings" panose="05000000000000000000" pitchFamily="2" charset="2"/>
              <a:buChar char="Ø"/>
            </a:pPr>
            <a:r>
              <a:rPr lang="en-US" sz="1800" b="0" i="0" dirty="0">
                <a:solidFill>
                  <a:srgbClr val="000000"/>
                </a:solidFill>
                <a:effectLst/>
                <a:latin typeface="Arial" panose="020B0604020202020204" pitchFamily="34" charset="0"/>
                <a:cs typeface="Arial" panose="020B0604020202020204" pitchFamily="34" charset="0"/>
              </a:rPr>
              <a:t> Government Imposed Restrictions</a:t>
            </a:r>
          </a:p>
          <a:p>
            <a:pPr marL="285750" indent="-285750">
              <a:buFont typeface="Wingdings" panose="05000000000000000000" pitchFamily="2" charset="2"/>
              <a:buChar char="Ø"/>
            </a:pPr>
            <a:r>
              <a:rPr lang="en-US" sz="1800" b="0" i="0" dirty="0">
                <a:solidFill>
                  <a:srgbClr val="000000"/>
                </a:solidFill>
                <a:effectLst/>
                <a:latin typeface="Arial" panose="020B0604020202020204" pitchFamily="34" charset="0"/>
                <a:cs typeface="Arial" panose="020B0604020202020204" pitchFamily="34" charset="0"/>
              </a:rPr>
              <a:t> </a:t>
            </a:r>
            <a:r>
              <a:rPr lang="en-US" b="0" i="0" dirty="0">
                <a:solidFill>
                  <a:srgbClr val="000000"/>
                </a:solidFill>
                <a:effectLst/>
                <a:latin typeface="Arial" panose="020B0604020202020204" pitchFamily="34" charset="0"/>
                <a:cs typeface="Arial" panose="020B0604020202020204" pitchFamily="34" charset="0"/>
              </a:rPr>
              <a:t>Vaccination</a:t>
            </a:r>
          </a:p>
          <a:p>
            <a:pPr marL="285750" indent="-285750">
              <a:buFont typeface="Wingdings" panose="05000000000000000000" pitchFamily="2" charset="2"/>
              <a:buChar char="Ø"/>
            </a:pPr>
            <a:r>
              <a:rPr lang="en-US" b="0" i="0" dirty="0">
                <a:solidFill>
                  <a:srgbClr val="000000"/>
                </a:solidFill>
                <a:effectLst/>
                <a:latin typeface="Arial" panose="020B0604020202020204" pitchFamily="34" charset="0"/>
                <a:cs typeface="Arial" panose="020B0604020202020204" pitchFamily="34" charset="0"/>
              </a:rPr>
              <a:t>Prevent Panic</a:t>
            </a:r>
            <a:endParaRPr lang="en-US" dirty="0">
              <a:solidFill>
                <a:srgbClr val="0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b="0" i="0" dirty="0">
                <a:solidFill>
                  <a:srgbClr val="000000"/>
                </a:solidFill>
                <a:effectLst/>
                <a:latin typeface="Arial" panose="020B0604020202020204" pitchFamily="34" charset="0"/>
                <a:cs typeface="Arial" panose="020B0604020202020204" pitchFamily="34" charset="0"/>
              </a:rPr>
              <a:t>Contact tracing, testing and quarantine</a:t>
            </a:r>
          </a:p>
          <a:p>
            <a:pPr marL="285750" indent="-285750">
              <a:buFont typeface="Wingdings" panose="05000000000000000000" pitchFamily="2" charset="2"/>
              <a:buChar char="Ø"/>
            </a:pPr>
            <a:r>
              <a:rPr lang="en-US" sz="1800" b="0" i="0" dirty="0">
                <a:solidFill>
                  <a:srgbClr val="000000"/>
                </a:solidFill>
                <a:effectLst/>
                <a:latin typeface="Arial" panose="020B0604020202020204" pitchFamily="34" charset="0"/>
                <a:cs typeface="Arial" panose="020B0604020202020204" pitchFamily="34" charset="0"/>
              </a:rPr>
              <a:t>Increasing care and treatment capacity to minimize complications and mortality</a:t>
            </a:r>
          </a:p>
          <a:p>
            <a:pPr marL="285750" indent="-285750">
              <a:buFont typeface="Wingdings" panose="05000000000000000000" pitchFamily="2" charset="2"/>
              <a:buChar char="Ø"/>
            </a:pPr>
            <a:r>
              <a:rPr lang="en-US" b="0" i="0" dirty="0">
                <a:solidFill>
                  <a:srgbClr val="000000"/>
                </a:solidFill>
                <a:effectLst/>
                <a:latin typeface="Arial" panose="020B0604020202020204" pitchFamily="34" charset="0"/>
                <a:cs typeface="Arial" panose="020B0604020202020204" pitchFamily="34" charset="0"/>
              </a:rPr>
              <a:t>Sustaining COVID appropriate behavior</a:t>
            </a:r>
            <a:r>
              <a:rPr lang="en-US" sz="1800" b="0" i="0" dirty="0">
                <a:solidFill>
                  <a:srgbClr val="000000"/>
                </a:solidFill>
                <a:effectLst/>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32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536" y="1196752"/>
            <a:ext cx="7859216" cy="3600400"/>
          </a:xfrm>
        </p:spPr>
        <p:txBody>
          <a:bodyPr>
            <a:noAutofit/>
          </a:bodyPr>
          <a:lstStyle/>
          <a:p>
            <a:r>
              <a:rPr lang="en-IN" sz="3600" dirty="0">
                <a:solidFill>
                  <a:srgbClr val="FF0000"/>
                </a:solidFill>
                <a:latin typeface="Arial"/>
                <a:cs typeface="Arial"/>
              </a:rPr>
              <a:t>3. Identifies patient demographics to understand the spread and</a:t>
            </a:r>
            <a:br>
              <a:rPr lang="en-IN" sz="3600" dirty="0">
                <a:latin typeface="Arial" panose="020B0604020202020204" pitchFamily="34" charset="0"/>
                <a:cs typeface="Arial" panose="020B0604020202020204" pitchFamily="34" charset="0"/>
              </a:rPr>
            </a:br>
            <a:r>
              <a:rPr lang="en-IN" sz="3600" dirty="0">
                <a:solidFill>
                  <a:srgbClr val="FF0000"/>
                </a:solidFill>
                <a:latin typeface="Arial"/>
                <a:cs typeface="Arial"/>
              </a:rPr>
              <a:t>      trend in daily cases treatment </a:t>
            </a:r>
            <a:br>
              <a:rPr lang="en-IN" sz="3600" dirty="0">
                <a:latin typeface="Arial" panose="020B0604020202020204" pitchFamily="34" charset="0"/>
                <a:cs typeface="Arial" panose="020B0604020202020204" pitchFamily="34" charset="0"/>
              </a:rPr>
            </a:br>
            <a:endParaRPr lang="en-IN" sz="3600" dirty="0">
              <a:solidFill>
                <a:srgbClr val="FF0000"/>
              </a:solidFill>
              <a:latin typeface="Arial"/>
              <a:cs typeface="Arial"/>
            </a:endParaRPr>
          </a:p>
        </p:txBody>
      </p:sp>
    </p:spTree>
    <p:extLst>
      <p:ext uri="{BB962C8B-B14F-4D97-AF65-F5344CB8AC3E}">
        <p14:creationId xmlns:p14="http://schemas.microsoft.com/office/powerpoint/2010/main" val="3043798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498</Words>
  <Application>Microsoft Office PowerPoint</Application>
  <PresentationFormat>On-screen Show (4:3)</PresentationFormat>
  <Paragraphs>46</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CONTENT</vt:lpstr>
      <vt:lpstr>1 Data preparation: Loading into Hadoop                                         Quality data preparation                                                                     Identifying tool for BI </vt:lpstr>
      <vt:lpstr>         Tableau is one of the leading BI tools for Big Data Hadoop which you can use. It provides the connectivity to various Hadoop tools for the data source like Hive, Cloudera, HortonWorks, etc. </vt:lpstr>
      <vt:lpstr>PowerPoint Presentation</vt:lpstr>
      <vt:lpstr>2. Identifies the top 6 affected districts in India Improves planning and strategy to provide   </vt:lpstr>
      <vt:lpstr>PowerPoint Presentation</vt:lpstr>
      <vt:lpstr>3. Identifies patient demographics to understand the spread and       trend in daily cases treatment  </vt:lpstr>
      <vt:lpstr>PowerPoint Presentation</vt:lpstr>
      <vt:lpstr>     4. Provides key insights for new policy formation like lockdown extension   </vt:lpstr>
      <vt:lpstr>PowerPoint Presentation</vt:lpstr>
      <vt:lpstr>  6. Average time taken by patients to recover, average time a patient    To identify the spread of the disease, we have to analyse the average recovery time, all that data analysis should be done. </vt:lpstr>
      <vt:lpstr>To identify the spread of the disease, we have to analyse the average recovery time, all that data analysis should be done</vt:lpstr>
      <vt:lpstr>7. To track load on healthcare facility and predict number of ventilators  required in future    </vt:lpstr>
      <vt:lpstr>PowerPoint Presentation</vt:lpstr>
      <vt:lpstr>Coding and 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ANALYSIING COVID-19 DATA FOR INDIA</dc:title>
  <dc:creator>MUskAN</dc:creator>
  <cp:lastModifiedBy>Chandana Kuchana</cp:lastModifiedBy>
  <cp:revision>401</cp:revision>
  <dcterms:created xsi:type="dcterms:W3CDTF">2022-05-18T06:40:10Z</dcterms:created>
  <dcterms:modified xsi:type="dcterms:W3CDTF">2022-05-19T06:08:44Z</dcterms:modified>
</cp:coreProperties>
</file>